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4" r:id="rId5"/>
    <p:sldId id="265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5F5D4-5DE2-4EA0-87D5-49E667CA52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135033EC-25D6-4810-93A8-21111BE385C5}">
      <dgm:prSet phldrT="[besedilo]"/>
      <dgm:spPr/>
      <dgm:t>
        <a:bodyPr/>
        <a:lstStyle/>
        <a:p>
          <a:r>
            <a:rPr lang="sl-SI" dirty="0"/>
            <a:t>Preseljevanje ljudstev je v Evropi povzročilo številne spremembe</a:t>
          </a:r>
        </a:p>
      </dgm:t>
    </dgm:pt>
    <dgm:pt modelId="{67372B04-D14E-4732-A8A3-66089D71A396}" type="parTrans" cxnId="{E7D80086-2F8E-4343-8E02-66A9B0A24DC3}">
      <dgm:prSet/>
      <dgm:spPr/>
      <dgm:t>
        <a:bodyPr/>
        <a:lstStyle/>
        <a:p>
          <a:endParaRPr lang="sl-SI"/>
        </a:p>
      </dgm:t>
    </dgm:pt>
    <dgm:pt modelId="{43C88A44-9DD0-4D56-AB84-24E1C277BC27}" type="sibTrans" cxnId="{E7D80086-2F8E-4343-8E02-66A9B0A24DC3}">
      <dgm:prSet/>
      <dgm:spPr/>
      <dgm:t>
        <a:bodyPr/>
        <a:lstStyle/>
        <a:p>
          <a:endParaRPr lang="sl-SI"/>
        </a:p>
      </dgm:t>
    </dgm:pt>
    <dgm:pt modelId="{D45069C6-016D-43E3-8467-DCB229B77152}">
      <dgm:prSet phldrT="[besedilo]"/>
      <dgm:spPr/>
      <dgm:t>
        <a:bodyPr/>
        <a:lstStyle/>
        <a:p>
          <a:r>
            <a:rPr lang="sl-SI" dirty="0">
              <a:solidFill>
                <a:srgbClr val="C00000"/>
              </a:solidFill>
            </a:rPr>
            <a:t>POLITIČNE SPREMEMBE</a:t>
          </a:r>
        </a:p>
      </dgm:t>
    </dgm:pt>
    <dgm:pt modelId="{B50A847A-F3C9-4AB2-A82E-0358EEAD7BBD}" type="parTrans" cxnId="{14E8EE70-DDAE-437E-955B-44852287E486}">
      <dgm:prSet/>
      <dgm:spPr/>
      <dgm:t>
        <a:bodyPr/>
        <a:lstStyle/>
        <a:p>
          <a:endParaRPr lang="sl-SI"/>
        </a:p>
      </dgm:t>
    </dgm:pt>
    <dgm:pt modelId="{76959371-5390-44B9-A9EC-4E11BAB43B18}" type="sibTrans" cxnId="{14E8EE70-DDAE-437E-955B-44852287E486}">
      <dgm:prSet/>
      <dgm:spPr/>
      <dgm:t>
        <a:bodyPr/>
        <a:lstStyle/>
        <a:p>
          <a:endParaRPr lang="sl-SI"/>
        </a:p>
      </dgm:t>
    </dgm:pt>
    <dgm:pt modelId="{918B30EF-4A9C-450A-9B68-8753CDEC26EA}">
      <dgm:prSet phldrT="[besedilo]"/>
      <dgm:spPr/>
      <dgm:t>
        <a:bodyPr/>
        <a:lstStyle/>
        <a:p>
          <a:r>
            <a:rPr lang="sl-SI" dirty="0">
              <a:solidFill>
                <a:schemeClr val="accent3">
                  <a:lumMod val="50000"/>
                </a:schemeClr>
              </a:solidFill>
            </a:rPr>
            <a:t>GOSPODARSKE SPREMEMBE</a:t>
          </a:r>
        </a:p>
      </dgm:t>
    </dgm:pt>
    <dgm:pt modelId="{5627ADBD-820C-4657-85FC-45546B5213C9}" type="parTrans" cxnId="{3DD3BBC4-FF21-486D-8847-3937D66F1264}">
      <dgm:prSet/>
      <dgm:spPr/>
      <dgm:t>
        <a:bodyPr/>
        <a:lstStyle/>
        <a:p>
          <a:endParaRPr lang="sl-SI"/>
        </a:p>
      </dgm:t>
    </dgm:pt>
    <dgm:pt modelId="{28AB7A42-4A60-498E-954E-4A1756B3FE22}" type="sibTrans" cxnId="{3DD3BBC4-FF21-486D-8847-3937D66F1264}">
      <dgm:prSet/>
      <dgm:spPr/>
      <dgm:t>
        <a:bodyPr/>
        <a:lstStyle/>
        <a:p>
          <a:endParaRPr lang="sl-SI"/>
        </a:p>
      </dgm:t>
    </dgm:pt>
    <dgm:pt modelId="{3C6093AC-13A6-4829-A98A-08325C273F04}">
      <dgm:prSet phldrT="[besedilo]"/>
      <dgm:spPr/>
      <dgm:t>
        <a:bodyPr/>
        <a:lstStyle/>
        <a:p>
          <a:r>
            <a:rPr lang="sl-SI" dirty="0">
              <a:solidFill>
                <a:srgbClr val="002060"/>
              </a:solidFill>
            </a:rPr>
            <a:t>KULTURNE SPREMEMBE</a:t>
          </a:r>
        </a:p>
      </dgm:t>
    </dgm:pt>
    <dgm:pt modelId="{EF9A6254-C01C-4E92-84B4-785EED7CF47D}" type="parTrans" cxnId="{85C1BE4A-E71E-4B11-A0D4-CB111D2C034E}">
      <dgm:prSet/>
      <dgm:spPr/>
      <dgm:t>
        <a:bodyPr/>
        <a:lstStyle/>
        <a:p>
          <a:endParaRPr lang="sl-SI"/>
        </a:p>
      </dgm:t>
    </dgm:pt>
    <dgm:pt modelId="{7FCBEE9E-FBDC-43C0-87E9-C50515A83042}" type="sibTrans" cxnId="{85C1BE4A-E71E-4B11-A0D4-CB111D2C034E}">
      <dgm:prSet/>
      <dgm:spPr/>
      <dgm:t>
        <a:bodyPr/>
        <a:lstStyle/>
        <a:p>
          <a:endParaRPr lang="sl-SI"/>
        </a:p>
      </dgm:t>
    </dgm:pt>
    <dgm:pt modelId="{1A2034B0-3BED-4868-B29C-BEA8AAC383AB}" type="pres">
      <dgm:prSet presAssocID="{80E5F5D4-5DE2-4EA0-87D5-49E667CA52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B1262B-D1AB-4CEE-96AE-C04E02CA53BF}" type="pres">
      <dgm:prSet presAssocID="{135033EC-25D6-4810-93A8-21111BE385C5}" presName="root1" presStyleCnt="0"/>
      <dgm:spPr/>
    </dgm:pt>
    <dgm:pt modelId="{B7291B1F-BE3A-4A3F-9F6E-FE00FC5D2189}" type="pres">
      <dgm:prSet presAssocID="{135033EC-25D6-4810-93A8-21111BE385C5}" presName="LevelOneTextNode" presStyleLbl="node0" presStyleIdx="0" presStyleCnt="1">
        <dgm:presLayoutVars>
          <dgm:chPref val="3"/>
        </dgm:presLayoutVars>
      </dgm:prSet>
      <dgm:spPr/>
    </dgm:pt>
    <dgm:pt modelId="{31F2EC77-B775-4AF9-8831-9887196F9DB2}" type="pres">
      <dgm:prSet presAssocID="{135033EC-25D6-4810-93A8-21111BE385C5}" presName="level2hierChild" presStyleCnt="0"/>
      <dgm:spPr/>
    </dgm:pt>
    <dgm:pt modelId="{F22C6841-ADA9-49B2-811D-141A63012BFE}" type="pres">
      <dgm:prSet presAssocID="{B50A847A-F3C9-4AB2-A82E-0358EEAD7BBD}" presName="conn2-1" presStyleLbl="parChTrans1D2" presStyleIdx="0" presStyleCnt="3"/>
      <dgm:spPr/>
    </dgm:pt>
    <dgm:pt modelId="{6358503E-E338-4C11-A708-97822CB43B0D}" type="pres">
      <dgm:prSet presAssocID="{B50A847A-F3C9-4AB2-A82E-0358EEAD7BBD}" presName="connTx" presStyleLbl="parChTrans1D2" presStyleIdx="0" presStyleCnt="3"/>
      <dgm:spPr/>
    </dgm:pt>
    <dgm:pt modelId="{9C9D412A-D83B-458E-ABC5-60B04B0D568B}" type="pres">
      <dgm:prSet presAssocID="{D45069C6-016D-43E3-8467-DCB229B77152}" presName="root2" presStyleCnt="0"/>
      <dgm:spPr/>
    </dgm:pt>
    <dgm:pt modelId="{BC4654A4-8AFB-4883-8721-CAD41B7D9B42}" type="pres">
      <dgm:prSet presAssocID="{D45069C6-016D-43E3-8467-DCB229B77152}" presName="LevelTwoTextNode" presStyleLbl="node2" presStyleIdx="0" presStyleCnt="3">
        <dgm:presLayoutVars>
          <dgm:chPref val="3"/>
        </dgm:presLayoutVars>
      </dgm:prSet>
      <dgm:spPr/>
    </dgm:pt>
    <dgm:pt modelId="{53B0D9E1-DE8E-4C2C-ABF3-2A4D7EE1ECBD}" type="pres">
      <dgm:prSet presAssocID="{D45069C6-016D-43E3-8467-DCB229B77152}" presName="level3hierChild" presStyleCnt="0"/>
      <dgm:spPr/>
    </dgm:pt>
    <dgm:pt modelId="{381003DA-0FC6-46AA-87C9-FF357A024431}" type="pres">
      <dgm:prSet presAssocID="{5627ADBD-820C-4657-85FC-45546B5213C9}" presName="conn2-1" presStyleLbl="parChTrans1D2" presStyleIdx="1" presStyleCnt="3"/>
      <dgm:spPr/>
    </dgm:pt>
    <dgm:pt modelId="{7EC6BEB5-7168-4FE6-BDBD-E79F93E46F47}" type="pres">
      <dgm:prSet presAssocID="{5627ADBD-820C-4657-85FC-45546B5213C9}" presName="connTx" presStyleLbl="parChTrans1D2" presStyleIdx="1" presStyleCnt="3"/>
      <dgm:spPr/>
    </dgm:pt>
    <dgm:pt modelId="{9794BDC2-1DC6-449C-9F44-6BDFF4D933A2}" type="pres">
      <dgm:prSet presAssocID="{918B30EF-4A9C-450A-9B68-8753CDEC26EA}" presName="root2" presStyleCnt="0"/>
      <dgm:spPr/>
    </dgm:pt>
    <dgm:pt modelId="{FF673704-9A33-4DC7-B9F4-F1B97784BFFB}" type="pres">
      <dgm:prSet presAssocID="{918B30EF-4A9C-450A-9B68-8753CDEC26EA}" presName="LevelTwoTextNode" presStyleLbl="node2" presStyleIdx="1" presStyleCnt="3">
        <dgm:presLayoutVars>
          <dgm:chPref val="3"/>
        </dgm:presLayoutVars>
      </dgm:prSet>
      <dgm:spPr/>
    </dgm:pt>
    <dgm:pt modelId="{7CCC6542-AF0F-42DC-BA5A-6FE7554A6D07}" type="pres">
      <dgm:prSet presAssocID="{918B30EF-4A9C-450A-9B68-8753CDEC26EA}" presName="level3hierChild" presStyleCnt="0"/>
      <dgm:spPr/>
    </dgm:pt>
    <dgm:pt modelId="{BDFD27EA-7C68-4773-A819-C51FDEDD42F3}" type="pres">
      <dgm:prSet presAssocID="{EF9A6254-C01C-4E92-84B4-785EED7CF47D}" presName="conn2-1" presStyleLbl="parChTrans1D2" presStyleIdx="2" presStyleCnt="3"/>
      <dgm:spPr/>
    </dgm:pt>
    <dgm:pt modelId="{77B5B857-3DCE-46DE-A5CA-122313BC0FD4}" type="pres">
      <dgm:prSet presAssocID="{EF9A6254-C01C-4E92-84B4-785EED7CF47D}" presName="connTx" presStyleLbl="parChTrans1D2" presStyleIdx="2" presStyleCnt="3"/>
      <dgm:spPr/>
    </dgm:pt>
    <dgm:pt modelId="{5866944D-5E81-4EE1-8E57-E4E5D99CF42B}" type="pres">
      <dgm:prSet presAssocID="{3C6093AC-13A6-4829-A98A-08325C273F04}" presName="root2" presStyleCnt="0"/>
      <dgm:spPr/>
    </dgm:pt>
    <dgm:pt modelId="{4611B83E-7169-4ECF-AD70-CA1D9DA39FD0}" type="pres">
      <dgm:prSet presAssocID="{3C6093AC-13A6-4829-A98A-08325C273F04}" presName="LevelTwoTextNode" presStyleLbl="node2" presStyleIdx="2" presStyleCnt="3">
        <dgm:presLayoutVars>
          <dgm:chPref val="3"/>
        </dgm:presLayoutVars>
      </dgm:prSet>
      <dgm:spPr/>
    </dgm:pt>
    <dgm:pt modelId="{2BF71737-3585-4102-B336-D1ED9252CB66}" type="pres">
      <dgm:prSet presAssocID="{3C6093AC-13A6-4829-A98A-08325C273F04}" presName="level3hierChild" presStyleCnt="0"/>
      <dgm:spPr/>
    </dgm:pt>
  </dgm:ptLst>
  <dgm:cxnLst>
    <dgm:cxn modelId="{FC1A9801-A7BB-4823-B009-317B313247CE}" type="presOf" srcId="{B50A847A-F3C9-4AB2-A82E-0358EEAD7BBD}" destId="{6358503E-E338-4C11-A708-97822CB43B0D}" srcOrd="1" destOrd="0" presId="urn:microsoft.com/office/officeart/2008/layout/HorizontalMultiLevelHierarchy"/>
    <dgm:cxn modelId="{D2472C0C-7821-4166-AE35-F6C1BDD3F931}" type="presOf" srcId="{5627ADBD-820C-4657-85FC-45546B5213C9}" destId="{381003DA-0FC6-46AA-87C9-FF357A024431}" srcOrd="0" destOrd="0" presId="urn:microsoft.com/office/officeart/2008/layout/HorizontalMultiLevelHierarchy"/>
    <dgm:cxn modelId="{40773D10-78F5-4E04-8536-40E614B58B4E}" type="presOf" srcId="{D45069C6-016D-43E3-8467-DCB229B77152}" destId="{BC4654A4-8AFB-4883-8721-CAD41B7D9B42}" srcOrd="0" destOrd="0" presId="urn:microsoft.com/office/officeart/2008/layout/HorizontalMultiLevelHierarchy"/>
    <dgm:cxn modelId="{F8B25219-103A-4B03-AFC9-21C24D330290}" type="presOf" srcId="{B50A847A-F3C9-4AB2-A82E-0358EEAD7BBD}" destId="{F22C6841-ADA9-49B2-811D-141A63012BFE}" srcOrd="0" destOrd="0" presId="urn:microsoft.com/office/officeart/2008/layout/HorizontalMultiLevelHierarchy"/>
    <dgm:cxn modelId="{85C1BE4A-E71E-4B11-A0D4-CB111D2C034E}" srcId="{135033EC-25D6-4810-93A8-21111BE385C5}" destId="{3C6093AC-13A6-4829-A98A-08325C273F04}" srcOrd="2" destOrd="0" parTransId="{EF9A6254-C01C-4E92-84B4-785EED7CF47D}" sibTransId="{7FCBEE9E-FBDC-43C0-87E9-C50515A83042}"/>
    <dgm:cxn modelId="{6D644E6D-7B71-42CF-86D6-22BD38F4FE0C}" type="presOf" srcId="{5627ADBD-820C-4657-85FC-45546B5213C9}" destId="{7EC6BEB5-7168-4FE6-BDBD-E79F93E46F47}" srcOrd="1" destOrd="0" presId="urn:microsoft.com/office/officeart/2008/layout/HorizontalMultiLevelHierarchy"/>
    <dgm:cxn modelId="{C218646F-07B6-4E94-ABD4-D50252ABB67A}" type="presOf" srcId="{EF9A6254-C01C-4E92-84B4-785EED7CF47D}" destId="{77B5B857-3DCE-46DE-A5CA-122313BC0FD4}" srcOrd="1" destOrd="0" presId="urn:microsoft.com/office/officeart/2008/layout/HorizontalMultiLevelHierarchy"/>
    <dgm:cxn modelId="{14E8EE70-DDAE-437E-955B-44852287E486}" srcId="{135033EC-25D6-4810-93A8-21111BE385C5}" destId="{D45069C6-016D-43E3-8467-DCB229B77152}" srcOrd="0" destOrd="0" parTransId="{B50A847A-F3C9-4AB2-A82E-0358EEAD7BBD}" sibTransId="{76959371-5390-44B9-A9EC-4E11BAB43B18}"/>
    <dgm:cxn modelId="{6C19B856-0309-4D2D-AAC9-FE1856FAAA82}" type="presOf" srcId="{135033EC-25D6-4810-93A8-21111BE385C5}" destId="{B7291B1F-BE3A-4A3F-9F6E-FE00FC5D2189}" srcOrd="0" destOrd="0" presId="urn:microsoft.com/office/officeart/2008/layout/HorizontalMultiLevelHierarchy"/>
    <dgm:cxn modelId="{7A256180-FF73-4853-9AE5-8E970E33837C}" type="presOf" srcId="{80E5F5D4-5DE2-4EA0-87D5-49E667CA52F9}" destId="{1A2034B0-3BED-4868-B29C-BEA8AAC383AB}" srcOrd="0" destOrd="0" presId="urn:microsoft.com/office/officeart/2008/layout/HorizontalMultiLevelHierarchy"/>
    <dgm:cxn modelId="{E7D80086-2F8E-4343-8E02-66A9B0A24DC3}" srcId="{80E5F5D4-5DE2-4EA0-87D5-49E667CA52F9}" destId="{135033EC-25D6-4810-93A8-21111BE385C5}" srcOrd="0" destOrd="0" parTransId="{67372B04-D14E-4732-A8A3-66089D71A396}" sibTransId="{43C88A44-9DD0-4D56-AB84-24E1C277BC27}"/>
    <dgm:cxn modelId="{A597A78A-4D82-4B15-BADE-CA15D10F0C1C}" type="presOf" srcId="{EF9A6254-C01C-4E92-84B4-785EED7CF47D}" destId="{BDFD27EA-7C68-4773-A819-C51FDEDD42F3}" srcOrd="0" destOrd="0" presId="urn:microsoft.com/office/officeart/2008/layout/HorizontalMultiLevelHierarchy"/>
    <dgm:cxn modelId="{EC7CC1BC-F1B7-4576-8554-E4F576C07879}" type="presOf" srcId="{3C6093AC-13A6-4829-A98A-08325C273F04}" destId="{4611B83E-7169-4ECF-AD70-CA1D9DA39FD0}" srcOrd="0" destOrd="0" presId="urn:microsoft.com/office/officeart/2008/layout/HorizontalMultiLevelHierarchy"/>
    <dgm:cxn modelId="{3DD3BBC4-FF21-486D-8847-3937D66F1264}" srcId="{135033EC-25D6-4810-93A8-21111BE385C5}" destId="{918B30EF-4A9C-450A-9B68-8753CDEC26EA}" srcOrd="1" destOrd="0" parTransId="{5627ADBD-820C-4657-85FC-45546B5213C9}" sibTransId="{28AB7A42-4A60-498E-954E-4A1756B3FE22}"/>
    <dgm:cxn modelId="{095D6DE8-8F8D-4425-8B52-1E22303796F9}" type="presOf" srcId="{918B30EF-4A9C-450A-9B68-8753CDEC26EA}" destId="{FF673704-9A33-4DC7-B9F4-F1B97784BFFB}" srcOrd="0" destOrd="0" presId="urn:microsoft.com/office/officeart/2008/layout/HorizontalMultiLevelHierarchy"/>
    <dgm:cxn modelId="{95A6EFAA-ECA3-4A06-A2E2-99F60462B9C0}" type="presParOf" srcId="{1A2034B0-3BED-4868-B29C-BEA8AAC383AB}" destId="{DFB1262B-D1AB-4CEE-96AE-C04E02CA53BF}" srcOrd="0" destOrd="0" presId="urn:microsoft.com/office/officeart/2008/layout/HorizontalMultiLevelHierarchy"/>
    <dgm:cxn modelId="{A73B1F3E-BC0B-49C3-A1B4-B49F1AD38EEA}" type="presParOf" srcId="{DFB1262B-D1AB-4CEE-96AE-C04E02CA53BF}" destId="{B7291B1F-BE3A-4A3F-9F6E-FE00FC5D2189}" srcOrd="0" destOrd="0" presId="urn:microsoft.com/office/officeart/2008/layout/HorizontalMultiLevelHierarchy"/>
    <dgm:cxn modelId="{7DF6C70F-9726-4139-A1BD-E9466AC0EC21}" type="presParOf" srcId="{DFB1262B-D1AB-4CEE-96AE-C04E02CA53BF}" destId="{31F2EC77-B775-4AF9-8831-9887196F9DB2}" srcOrd="1" destOrd="0" presId="urn:microsoft.com/office/officeart/2008/layout/HorizontalMultiLevelHierarchy"/>
    <dgm:cxn modelId="{685647E1-F655-4247-9738-C9438E653073}" type="presParOf" srcId="{31F2EC77-B775-4AF9-8831-9887196F9DB2}" destId="{F22C6841-ADA9-49B2-811D-141A63012BFE}" srcOrd="0" destOrd="0" presId="urn:microsoft.com/office/officeart/2008/layout/HorizontalMultiLevelHierarchy"/>
    <dgm:cxn modelId="{A67C1724-D39F-4E01-B9CD-8175F0602C3C}" type="presParOf" srcId="{F22C6841-ADA9-49B2-811D-141A63012BFE}" destId="{6358503E-E338-4C11-A708-97822CB43B0D}" srcOrd="0" destOrd="0" presId="urn:microsoft.com/office/officeart/2008/layout/HorizontalMultiLevelHierarchy"/>
    <dgm:cxn modelId="{9549DCE4-04C9-445A-9468-7774B2DEF0D3}" type="presParOf" srcId="{31F2EC77-B775-4AF9-8831-9887196F9DB2}" destId="{9C9D412A-D83B-458E-ABC5-60B04B0D568B}" srcOrd="1" destOrd="0" presId="urn:microsoft.com/office/officeart/2008/layout/HorizontalMultiLevelHierarchy"/>
    <dgm:cxn modelId="{ED7B07F0-F74D-4B3B-8AFC-F2CCA76F4F71}" type="presParOf" srcId="{9C9D412A-D83B-458E-ABC5-60B04B0D568B}" destId="{BC4654A4-8AFB-4883-8721-CAD41B7D9B42}" srcOrd="0" destOrd="0" presId="urn:microsoft.com/office/officeart/2008/layout/HorizontalMultiLevelHierarchy"/>
    <dgm:cxn modelId="{83F93201-5B0D-409A-A63A-AE8227C7A4DC}" type="presParOf" srcId="{9C9D412A-D83B-458E-ABC5-60B04B0D568B}" destId="{53B0D9E1-DE8E-4C2C-ABF3-2A4D7EE1ECBD}" srcOrd="1" destOrd="0" presId="urn:microsoft.com/office/officeart/2008/layout/HorizontalMultiLevelHierarchy"/>
    <dgm:cxn modelId="{E378A674-3E51-48A2-91F4-D8C71A91EE6B}" type="presParOf" srcId="{31F2EC77-B775-4AF9-8831-9887196F9DB2}" destId="{381003DA-0FC6-46AA-87C9-FF357A024431}" srcOrd="2" destOrd="0" presId="urn:microsoft.com/office/officeart/2008/layout/HorizontalMultiLevelHierarchy"/>
    <dgm:cxn modelId="{0AAE3044-8EE3-42F8-9F0D-46ED04BBDB2A}" type="presParOf" srcId="{381003DA-0FC6-46AA-87C9-FF357A024431}" destId="{7EC6BEB5-7168-4FE6-BDBD-E79F93E46F47}" srcOrd="0" destOrd="0" presId="urn:microsoft.com/office/officeart/2008/layout/HorizontalMultiLevelHierarchy"/>
    <dgm:cxn modelId="{85935A2E-A9C4-4A34-ACCF-55A1D458388C}" type="presParOf" srcId="{31F2EC77-B775-4AF9-8831-9887196F9DB2}" destId="{9794BDC2-1DC6-449C-9F44-6BDFF4D933A2}" srcOrd="3" destOrd="0" presId="urn:microsoft.com/office/officeart/2008/layout/HorizontalMultiLevelHierarchy"/>
    <dgm:cxn modelId="{5855ABD2-2041-4D46-8122-3CD31B517388}" type="presParOf" srcId="{9794BDC2-1DC6-449C-9F44-6BDFF4D933A2}" destId="{FF673704-9A33-4DC7-B9F4-F1B97784BFFB}" srcOrd="0" destOrd="0" presId="urn:microsoft.com/office/officeart/2008/layout/HorizontalMultiLevelHierarchy"/>
    <dgm:cxn modelId="{8546DD55-B712-4079-8885-A7D0EAD6EF35}" type="presParOf" srcId="{9794BDC2-1DC6-449C-9F44-6BDFF4D933A2}" destId="{7CCC6542-AF0F-42DC-BA5A-6FE7554A6D07}" srcOrd="1" destOrd="0" presId="urn:microsoft.com/office/officeart/2008/layout/HorizontalMultiLevelHierarchy"/>
    <dgm:cxn modelId="{7AC9A901-A9C7-42A7-8239-3F86E917997B}" type="presParOf" srcId="{31F2EC77-B775-4AF9-8831-9887196F9DB2}" destId="{BDFD27EA-7C68-4773-A819-C51FDEDD42F3}" srcOrd="4" destOrd="0" presId="urn:microsoft.com/office/officeart/2008/layout/HorizontalMultiLevelHierarchy"/>
    <dgm:cxn modelId="{11FE3139-2D75-4ADB-9E75-68154CECF06E}" type="presParOf" srcId="{BDFD27EA-7C68-4773-A819-C51FDEDD42F3}" destId="{77B5B857-3DCE-46DE-A5CA-122313BC0FD4}" srcOrd="0" destOrd="0" presId="urn:microsoft.com/office/officeart/2008/layout/HorizontalMultiLevelHierarchy"/>
    <dgm:cxn modelId="{EB9CE437-D250-485A-8FC5-36E672EA9BA0}" type="presParOf" srcId="{31F2EC77-B775-4AF9-8831-9887196F9DB2}" destId="{5866944D-5E81-4EE1-8E57-E4E5D99CF42B}" srcOrd="5" destOrd="0" presId="urn:microsoft.com/office/officeart/2008/layout/HorizontalMultiLevelHierarchy"/>
    <dgm:cxn modelId="{F35983A6-6658-424F-9A9A-A41B144DB061}" type="presParOf" srcId="{5866944D-5E81-4EE1-8E57-E4E5D99CF42B}" destId="{4611B83E-7169-4ECF-AD70-CA1D9DA39FD0}" srcOrd="0" destOrd="0" presId="urn:microsoft.com/office/officeart/2008/layout/HorizontalMultiLevelHierarchy"/>
    <dgm:cxn modelId="{696C9F3D-E11C-4A0F-9F04-3DC56C37B4C6}" type="presParOf" srcId="{5866944D-5E81-4EE1-8E57-E4E5D99CF42B}" destId="{2BF71737-3585-4102-B336-D1ED9252CB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D27EA-7C68-4773-A819-C51FDEDD42F3}">
      <dsp:nvSpPr>
        <dsp:cNvPr id="0" name=""/>
        <dsp:cNvSpPr/>
      </dsp:nvSpPr>
      <dsp:spPr>
        <a:xfrm>
          <a:off x="1714236" y="2211916"/>
          <a:ext cx="551386" cy="1050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693" y="0"/>
              </a:lnTo>
              <a:lnTo>
                <a:pt x="275693" y="1050660"/>
              </a:lnTo>
              <a:lnTo>
                <a:pt x="551386" y="105066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1960265" y="2707582"/>
        <a:ext cx="59327" cy="59327"/>
      </dsp:txXfrm>
    </dsp:sp>
    <dsp:sp modelId="{381003DA-0FC6-46AA-87C9-FF357A024431}">
      <dsp:nvSpPr>
        <dsp:cNvPr id="0" name=""/>
        <dsp:cNvSpPr/>
      </dsp:nvSpPr>
      <dsp:spPr>
        <a:xfrm>
          <a:off x="1714236" y="2166196"/>
          <a:ext cx="5513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386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1976145" y="2198131"/>
        <a:ext cx="27569" cy="27569"/>
      </dsp:txXfrm>
    </dsp:sp>
    <dsp:sp modelId="{F22C6841-ADA9-49B2-811D-141A63012BFE}">
      <dsp:nvSpPr>
        <dsp:cNvPr id="0" name=""/>
        <dsp:cNvSpPr/>
      </dsp:nvSpPr>
      <dsp:spPr>
        <a:xfrm>
          <a:off x="1714236" y="1161256"/>
          <a:ext cx="551386" cy="1050660"/>
        </a:xfrm>
        <a:custGeom>
          <a:avLst/>
          <a:gdLst/>
          <a:ahLst/>
          <a:cxnLst/>
          <a:rect l="0" t="0" r="0" b="0"/>
          <a:pathLst>
            <a:path>
              <a:moveTo>
                <a:pt x="0" y="1050660"/>
              </a:moveTo>
              <a:lnTo>
                <a:pt x="275693" y="1050660"/>
              </a:lnTo>
              <a:lnTo>
                <a:pt x="275693" y="0"/>
              </a:lnTo>
              <a:lnTo>
                <a:pt x="55138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1960265" y="1656922"/>
        <a:ext cx="59327" cy="59327"/>
      </dsp:txXfrm>
    </dsp:sp>
    <dsp:sp modelId="{B7291B1F-BE3A-4A3F-9F6E-FE00FC5D2189}">
      <dsp:nvSpPr>
        <dsp:cNvPr id="0" name=""/>
        <dsp:cNvSpPr/>
      </dsp:nvSpPr>
      <dsp:spPr>
        <a:xfrm rot="16200000">
          <a:off x="-917944" y="1791652"/>
          <a:ext cx="4423833" cy="8405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/>
            <a:t>Preseljevanje ljudstev je v Evropi povzročilo številne spremembe</a:t>
          </a:r>
        </a:p>
      </dsp:txBody>
      <dsp:txXfrm>
        <a:off x="-917944" y="1791652"/>
        <a:ext cx="4423833" cy="840528"/>
      </dsp:txXfrm>
    </dsp:sp>
    <dsp:sp modelId="{BC4654A4-8AFB-4883-8721-CAD41B7D9B42}">
      <dsp:nvSpPr>
        <dsp:cNvPr id="0" name=""/>
        <dsp:cNvSpPr/>
      </dsp:nvSpPr>
      <dsp:spPr>
        <a:xfrm>
          <a:off x="2265623" y="740992"/>
          <a:ext cx="2756932" cy="8405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>
              <a:solidFill>
                <a:srgbClr val="C00000"/>
              </a:solidFill>
            </a:rPr>
            <a:t>POLITIČNE SPREMEMBE</a:t>
          </a:r>
        </a:p>
      </dsp:txBody>
      <dsp:txXfrm>
        <a:off x="2265623" y="740992"/>
        <a:ext cx="2756932" cy="840528"/>
      </dsp:txXfrm>
    </dsp:sp>
    <dsp:sp modelId="{FF673704-9A33-4DC7-B9F4-F1B97784BFFB}">
      <dsp:nvSpPr>
        <dsp:cNvPr id="0" name=""/>
        <dsp:cNvSpPr/>
      </dsp:nvSpPr>
      <dsp:spPr>
        <a:xfrm>
          <a:off x="2265623" y="1791652"/>
          <a:ext cx="2756932" cy="8405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>
              <a:solidFill>
                <a:schemeClr val="accent3">
                  <a:lumMod val="50000"/>
                </a:schemeClr>
              </a:solidFill>
            </a:rPr>
            <a:t>GOSPODARSKE SPREMEMBE</a:t>
          </a:r>
        </a:p>
      </dsp:txBody>
      <dsp:txXfrm>
        <a:off x="2265623" y="1791652"/>
        <a:ext cx="2756932" cy="840528"/>
      </dsp:txXfrm>
    </dsp:sp>
    <dsp:sp modelId="{4611B83E-7169-4ECF-AD70-CA1D9DA39FD0}">
      <dsp:nvSpPr>
        <dsp:cNvPr id="0" name=""/>
        <dsp:cNvSpPr/>
      </dsp:nvSpPr>
      <dsp:spPr>
        <a:xfrm>
          <a:off x="2265623" y="2842312"/>
          <a:ext cx="2756932" cy="8405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>
              <a:solidFill>
                <a:srgbClr val="002060"/>
              </a:solidFill>
            </a:rPr>
            <a:t>KULTURNE SPREMEMBE</a:t>
          </a:r>
        </a:p>
      </dsp:txBody>
      <dsp:txXfrm>
        <a:off x="2265623" y="2842312"/>
        <a:ext cx="2756932" cy="840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979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12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246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966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19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2. 10. 2019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117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2. 10. 2019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979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2. 10. 2019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398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2. 10. 2019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824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2. 10. 2019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613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2. 10. 2019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353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926F-383C-44CD-9A16-A95AC105869F}" type="datetimeFigureOut">
              <a:rPr lang="sl-SI" smtClean="0"/>
              <a:t>2. 10. 2019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05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EVROPSKI ZGODNJI SREDNJI VEK:</a:t>
            </a:r>
            <a:b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ponovno rojstvo Evrope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155FB4C-5DE0-45EB-9724-2AC3CEBBE210}"/>
              </a:ext>
            </a:extLst>
          </p:cNvPr>
          <p:cNvSpPr txBox="1"/>
          <p:nvPr/>
        </p:nvSpPr>
        <p:spPr>
          <a:xfrm>
            <a:off x="1194955" y="4675909"/>
            <a:ext cx="10016836" cy="9848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so selitve ljudstev spremenile Evropo</a:t>
            </a:r>
          </a:p>
          <a:p>
            <a:endParaRPr lang="en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409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1728" y="298048"/>
            <a:ext cx="8229600" cy="780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l-SI" sz="3600" b="1" dirty="0"/>
              <a:t>1. Rimski imperij so poselila nova ljudstva</a:t>
            </a:r>
          </a:p>
        </p:txBody>
      </p:sp>
      <p:sp>
        <p:nvSpPr>
          <p:cNvPr id="14" name="Oblak 13"/>
          <p:cNvSpPr/>
          <p:nvPr/>
        </p:nvSpPr>
        <p:spPr>
          <a:xfrm>
            <a:off x="4621256" y="3180685"/>
            <a:ext cx="3518291" cy="2205530"/>
          </a:xfrm>
          <a:prstGeom prst="cloudCallout">
            <a:avLst>
              <a:gd name="adj1" fmla="val -68323"/>
              <a:gd name="adj2" fmla="val -550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1600" b="1" dirty="0"/>
          </a:p>
          <a:p>
            <a:pPr algn="ctr"/>
            <a:r>
              <a:rPr lang="sl-SI" sz="2000" b="1" dirty="0"/>
              <a:t>Pomisli, ali bi Rimljani lahko zaustavili preseljevanje Germanov.</a:t>
            </a:r>
          </a:p>
          <a:p>
            <a:pPr algn="ctr"/>
            <a:endParaRPr lang="sl-SI" sz="1600" b="1" dirty="0"/>
          </a:p>
        </p:txBody>
      </p:sp>
      <p:sp>
        <p:nvSpPr>
          <p:cNvPr id="17" name="Diagram poteka: proces 16"/>
          <p:cNvSpPr/>
          <p:nvPr/>
        </p:nvSpPr>
        <p:spPr>
          <a:xfrm>
            <a:off x="311728" y="5531484"/>
            <a:ext cx="4622667" cy="1163261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Zahodnorimsko cesarstvo je bilo v 4. stoletju že zelo oslabljeno in neorganizirano in se ni moglo ubraniti priseljencev.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1212205"/>
            <a:ext cx="3835345" cy="29352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648" y="1212204"/>
            <a:ext cx="4022518" cy="2424613"/>
          </a:xfrm>
          <a:prstGeom prst="rect">
            <a:avLst/>
          </a:prstGeom>
        </p:spPr>
      </p:pic>
      <p:sp>
        <p:nvSpPr>
          <p:cNvPr id="13" name="Oblak 12"/>
          <p:cNvSpPr/>
          <p:nvPr/>
        </p:nvSpPr>
        <p:spPr>
          <a:xfrm>
            <a:off x="8541328" y="4386449"/>
            <a:ext cx="2608077" cy="1949660"/>
          </a:xfrm>
          <a:prstGeom prst="cloudCallout">
            <a:avLst>
              <a:gd name="adj1" fmla="val 51630"/>
              <a:gd name="adj2" fmla="val -10227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V 5. stoletju so po Evropi pustošili Huni (čas kralja Atile).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11728" y="4386449"/>
            <a:ext cx="3740727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/>
              <a:t>Germanski in slovanski napadi so se nadaljevali. Plenjenju Rima je sledila lakota in boji za oblast.</a:t>
            </a:r>
          </a:p>
        </p:txBody>
      </p:sp>
    </p:spTree>
    <p:extLst>
      <p:ext uri="{BB962C8B-B14F-4D97-AF65-F5344CB8AC3E}">
        <p14:creationId xmlns:p14="http://schemas.microsoft.com/office/powerpoint/2010/main" val="3380331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361312-2AFF-4D24-8520-F70AC45F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br>
              <a:rPr lang="sl-SI" dirty="0"/>
            </a:br>
            <a:endParaRPr lang="en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9DAAA38-30BB-4CA7-8604-538E6F803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227" y="184681"/>
            <a:ext cx="7751618" cy="5917415"/>
          </a:xfrm>
          <a:prstGeom prst="rect">
            <a:avLst/>
          </a:prstGeom>
        </p:spPr>
      </p:pic>
      <p:sp>
        <p:nvSpPr>
          <p:cNvPr id="4" name="Diagram poteka: proces 3">
            <a:extLst>
              <a:ext uri="{FF2B5EF4-FFF2-40B4-BE49-F238E27FC236}">
                <a16:creationId xmlns:a16="http://schemas.microsoft.com/office/drawing/2014/main" id="{3C50490E-B5E7-4474-AD29-17C217978709}"/>
              </a:ext>
            </a:extLst>
          </p:cNvPr>
          <p:cNvSpPr/>
          <p:nvPr/>
        </p:nvSpPr>
        <p:spPr>
          <a:xfrm>
            <a:off x="268501" y="5370696"/>
            <a:ext cx="4771090" cy="9118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Leta</a:t>
            </a:r>
            <a:r>
              <a:rPr lang="sl-SI" sz="2000" b="1" dirty="0">
                <a:solidFill>
                  <a:srgbClr val="C00000"/>
                </a:solidFill>
              </a:rPr>
              <a:t> 476 </a:t>
            </a:r>
            <a:r>
              <a:rPr lang="sl-SI" sz="2000" b="1" dirty="0">
                <a:solidFill>
                  <a:schemeClr val="tx1"/>
                </a:solidFill>
              </a:rPr>
              <a:t>je</a:t>
            </a:r>
            <a:r>
              <a:rPr lang="sl-SI" sz="2000" b="1" dirty="0">
                <a:solidFill>
                  <a:srgbClr val="C00000"/>
                </a:solidFill>
              </a:rPr>
              <a:t> Zahodnorimsko cesarstvo prenehalo obstajati</a:t>
            </a:r>
            <a:r>
              <a:rPr lang="sl-SI" sz="2400" b="1" dirty="0">
                <a:solidFill>
                  <a:srgbClr val="C00000"/>
                </a:solidFill>
              </a:rPr>
              <a:t>.</a:t>
            </a:r>
            <a:endParaRPr lang="sl-SI" sz="2400" b="1" dirty="0"/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335E6A5F-D11F-48E5-9683-33832CEE9A8F}"/>
              </a:ext>
            </a:extLst>
          </p:cNvPr>
          <p:cNvCxnSpPr/>
          <p:nvPr/>
        </p:nvCxnSpPr>
        <p:spPr>
          <a:xfrm flipV="1">
            <a:off x="2109355" y="2961409"/>
            <a:ext cx="1818409" cy="237951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gram poteka: proces 6">
            <a:extLst>
              <a:ext uri="{FF2B5EF4-FFF2-40B4-BE49-F238E27FC236}">
                <a16:creationId xmlns:a16="http://schemas.microsoft.com/office/drawing/2014/main" id="{2C287F39-89F7-449A-8387-1AD1CD778375}"/>
              </a:ext>
            </a:extLst>
          </p:cNvPr>
          <p:cNvSpPr/>
          <p:nvPr/>
        </p:nvSpPr>
        <p:spPr>
          <a:xfrm>
            <a:off x="9225463" y="184682"/>
            <a:ext cx="2935363" cy="236109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Od </a:t>
            </a:r>
            <a:r>
              <a:rPr lang="sl-SI" sz="2000" b="1" dirty="0">
                <a:solidFill>
                  <a:srgbClr val="C00000"/>
                </a:solidFill>
              </a:rPr>
              <a:t>6.</a:t>
            </a:r>
            <a:r>
              <a:rPr lang="sl-SI" sz="2000" b="1" dirty="0">
                <a:solidFill>
                  <a:schemeClr val="tx1"/>
                </a:solidFill>
              </a:rPr>
              <a:t> stoletja dalje so na ozemlje </a:t>
            </a:r>
            <a:r>
              <a:rPr lang="sl-SI" sz="2000" b="1" dirty="0">
                <a:solidFill>
                  <a:srgbClr val="C00000"/>
                </a:solidFill>
              </a:rPr>
              <a:t>Vzhodnorimskega</a:t>
            </a:r>
            <a:r>
              <a:rPr lang="sl-SI" sz="2000" b="1" dirty="0">
                <a:solidFill>
                  <a:schemeClr val="tx1"/>
                </a:solidFill>
              </a:rPr>
              <a:t> cesarstva vpadala </a:t>
            </a:r>
            <a:r>
              <a:rPr lang="sl-SI" sz="2000" b="1" dirty="0">
                <a:solidFill>
                  <a:srgbClr val="C00000"/>
                </a:solidFill>
              </a:rPr>
              <a:t>slovanska plemena</a:t>
            </a:r>
            <a:r>
              <a:rPr lang="sl-SI" sz="2000" b="1" dirty="0">
                <a:solidFill>
                  <a:schemeClr val="tx1"/>
                </a:solidFill>
              </a:rPr>
              <a:t>, ki so jim pomagali </a:t>
            </a:r>
            <a:r>
              <a:rPr lang="sl-SI" sz="2000" b="1" dirty="0" err="1">
                <a:solidFill>
                  <a:schemeClr val="tx1"/>
                </a:solidFill>
              </a:rPr>
              <a:t>Obri</a:t>
            </a:r>
            <a:r>
              <a:rPr lang="sl-SI" sz="2000" b="1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8FC28CB2-E0D8-4E3D-A5EE-2AA8BE124B98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159336" y="1365228"/>
            <a:ext cx="2066127" cy="98311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otnik 10">
            <a:extLst>
              <a:ext uri="{FF2B5EF4-FFF2-40B4-BE49-F238E27FC236}">
                <a16:creationId xmlns:a16="http://schemas.microsoft.com/office/drawing/2014/main" id="{D91A938E-F28F-41B8-8358-038A8B5F9F38}"/>
              </a:ext>
            </a:extLst>
          </p:cNvPr>
          <p:cNvSpPr/>
          <p:nvPr/>
        </p:nvSpPr>
        <p:spPr>
          <a:xfrm>
            <a:off x="9123217" y="4117648"/>
            <a:ext cx="2732809" cy="21648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/>
              <a:t>Vzhodni del rimskega cesarstva je po propadu zahodnega dela obstajal dalje z imenom </a:t>
            </a:r>
            <a:r>
              <a:rPr lang="sl-SI" sz="2000" dirty="0">
                <a:solidFill>
                  <a:srgbClr val="FF0000"/>
                </a:solidFill>
              </a:rPr>
              <a:t>Vzhodnorimsko</a:t>
            </a:r>
            <a:r>
              <a:rPr lang="sl-SI" sz="2000" dirty="0"/>
              <a:t> ali </a:t>
            </a:r>
            <a:r>
              <a:rPr lang="sl-SI" sz="2000" dirty="0">
                <a:solidFill>
                  <a:srgbClr val="FF0000"/>
                </a:solidFill>
              </a:rPr>
              <a:t>Bizantinsko cesarstvo.</a:t>
            </a:r>
          </a:p>
        </p:txBody>
      </p: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1A04A14F-1C73-4E7C-8895-EEAAD0F04D03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7367155" y="3741004"/>
            <a:ext cx="1756062" cy="145909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1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9809" y="259766"/>
            <a:ext cx="6604667" cy="68580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l-SI" sz="3600" b="1" dirty="0"/>
              <a:t>2. Nastajanje nove Evrope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2337752"/>
              </p:ext>
            </p:extLst>
          </p:nvPr>
        </p:nvGraphicFramePr>
        <p:xfrm>
          <a:off x="88900" y="1475509"/>
          <a:ext cx="5896264" cy="442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ravokotnik 10"/>
          <p:cNvSpPr/>
          <p:nvPr/>
        </p:nvSpPr>
        <p:spPr>
          <a:xfrm>
            <a:off x="5600700" y="1106632"/>
            <a:ext cx="6473535" cy="20366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Ozemlje Zahodnorimskega cesarstva so si razdelili Germani.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Nastala so številna germanska kraljestva, ki so se med seboj bojevala.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Vzhodnorimsko cesarstvo – Bizantinsko cesarstvo se je ohranilo do 15. stoletja.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Bilo je središče živahne trgovine.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5600699" y="3338079"/>
            <a:ext cx="6473536" cy="15898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 Zahodni Evropi je upadel obseg obrti in trgovine.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Ponovno se je uveljavila blagovna menjava.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Večina mest je propadla.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Večina je živela na podeželju in se ukvarjala s kmetovanjem.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5600700" y="5122718"/>
            <a:ext cx="6473536" cy="15898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Vedno manj ljudi je bilo pismenih, v glavnem le še duhovniki.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Uveljavili so se germanski jeziki.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Latinski jezik se je ponekod preoblikoval v nove jezike – romanske.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Krščanstvo se je ohranilo le v Italiji in Bizantinskem cesarstvu.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83928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36" y="247024"/>
            <a:ext cx="6344102" cy="318639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47" y="874493"/>
            <a:ext cx="2416381" cy="255450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144" y="706582"/>
            <a:ext cx="2081646" cy="27224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3" y="3516961"/>
            <a:ext cx="4097857" cy="6467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590" y="3516961"/>
            <a:ext cx="4029066" cy="31414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342" y="5850082"/>
            <a:ext cx="4138851" cy="760894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8540131" y="4810612"/>
            <a:ext cx="2826325" cy="18003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V 6. stoletju je </a:t>
            </a:r>
            <a:r>
              <a:rPr lang="sl-SI" dirty="0">
                <a:solidFill>
                  <a:srgbClr val="FF0000"/>
                </a:solidFill>
              </a:rPr>
              <a:t>Vzhodnorimskemu</a:t>
            </a:r>
            <a:r>
              <a:rPr lang="sl-SI" dirty="0"/>
              <a:t> (</a:t>
            </a:r>
            <a:r>
              <a:rPr lang="sl-SI" dirty="0">
                <a:solidFill>
                  <a:srgbClr val="FF0000"/>
                </a:solidFill>
              </a:rPr>
              <a:t>Bizantinskemu cesarstvu)  </a:t>
            </a:r>
            <a:r>
              <a:rPr lang="sl-SI" dirty="0"/>
              <a:t>vladal cesar Justinijan.</a:t>
            </a:r>
          </a:p>
        </p:txBody>
      </p:sp>
    </p:spTree>
    <p:extLst>
      <p:ext uri="{BB962C8B-B14F-4D97-AF65-F5344CB8AC3E}">
        <p14:creationId xmlns:p14="http://schemas.microsoft.com/office/powerpoint/2010/main" val="286435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395437" y="459544"/>
            <a:ext cx="9930653" cy="6052826"/>
            <a:chOff x="1395437" y="459544"/>
            <a:chExt cx="9930653" cy="6052826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5437" y="459544"/>
              <a:ext cx="9930653" cy="6052826"/>
            </a:xfrm>
            <a:prstGeom prst="rect">
              <a:avLst/>
            </a:prstGeom>
          </p:spPr>
        </p:pic>
        <p:sp>
          <p:nvSpPr>
            <p:cNvPr id="3" name="Pravokotnik 2"/>
            <p:cNvSpPr/>
            <p:nvPr/>
          </p:nvSpPr>
          <p:spPr>
            <a:xfrm>
              <a:off x="1724891" y="1018309"/>
              <a:ext cx="2213264" cy="3844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/>
                <a:t>VPADI</a:t>
              </a:r>
            </a:p>
          </p:txBody>
        </p:sp>
        <p:sp>
          <p:nvSpPr>
            <p:cNvPr id="10" name="Pravokotnik 9"/>
            <p:cNvSpPr/>
            <p:nvPr/>
          </p:nvSpPr>
          <p:spPr>
            <a:xfrm>
              <a:off x="1724891" y="5025736"/>
              <a:ext cx="2213264" cy="3844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/>
                <a:t>VPADI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2262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277</Words>
  <Application>Microsoft Office PowerPoint</Application>
  <PresentationFormat>Širokozaslonsko</PresentationFormat>
  <Paragraphs>32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Officeova tema</vt:lpstr>
      <vt:lpstr>EVROPSKI ZGODNJI SREDNJI VEK: ponovno rojstvo Evrope</vt:lpstr>
      <vt:lpstr>1. Rimski imperij so poselila nova ljudstva</vt:lpstr>
      <vt:lpstr>  </vt:lpstr>
      <vt:lpstr>2. Nastajanje nove Evrope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Helena Pačnik</dc:creator>
  <cp:lastModifiedBy>Jelka Razpotnik</cp:lastModifiedBy>
  <cp:revision>41</cp:revision>
  <dcterms:created xsi:type="dcterms:W3CDTF">2014-08-20T15:10:51Z</dcterms:created>
  <dcterms:modified xsi:type="dcterms:W3CDTF">2019-10-02T13:42:18Z</dcterms:modified>
</cp:coreProperties>
</file>